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1" r:id="rId4"/>
    <p:sldId id="262" r:id="rId5"/>
    <p:sldId id="263" r:id="rId6"/>
    <p:sldId id="257" r:id="rId7"/>
    <p:sldId id="258" r:id="rId8"/>
    <p:sldId id="260" r:id="rId9"/>
    <p:sldId id="259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9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99FCE-F51C-4FD6-8355-AC0DD495FD07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A0126-C05B-4EC1-B552-019EF1441E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E8F7D-482E-420F-8B33-130059138AC7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C764C-A3CD-4CFA-A545-F006A981B4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619BE-5225-4410-BBF8-8E86BE65359F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8F2BC-925D-47DE-8265-813258D3F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7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8EF63-AA32-4D0F-9FAE-417F9C95B9CA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18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44F4D02B-1A5D-482C-904B-68CB419DC3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0B6D7-6139-476E-8AE0-77441FDC7915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2453D-E3DD-4B14-96EF-805B4D7B5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E7ADE-1F7F-470D-A7B4-5150967278C1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7362-C4C7-4C9A-A8A3-2C0C42C4FB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D0756-04B8-4FBF-84F6-D5A0828C9E25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4D116-4802-4ED5-BA60-EDBA038C1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41C99B6-E54E-4E19-B31B-60DD51D59114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B504627-8B24-4451-A7C3-592F9CAA7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84DEF-979B-4756-A070-48A8A4AA6CC6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9D82C-6A01-4147-90E4-1CDF52560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E5FF-1648-48C7-B15E-AE92CDFA183F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93414-495A-49C4-A3AD-F023C796B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62A14-EFCD-46B2-B939-9F767629A294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7548E-A179-4102-AB45-612519F31B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903D3-9114-4078-8701-C468F982FE36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3F8DC-8A6B-46A3-8A66-D577FA555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42-5AB3-4475-8D91-E8C2A866EA41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B5E45-510E-4AD7-BDDA-CB260033B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37143-7250-48F0-ADC8-E60FAAA8DE3C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C3580-1ED0-4A6A-AEC0-9E108F822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3576F-DD6A-48BC-8009-24B7BA4257D8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60758-492E-4928-AE7A-52581775D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C2F66-B029-484B-B6EC-11FDBCFFE280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5763E-095D-4812-B18B-838C77108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AA2A8-E26A-4DFD-8384-DBBE012AE2E6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9C1E5-D073-453D-8C6F-9A946EFE30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880CD-5EA2-412E-8CE9-2BE4B6A57DC0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A854B-B872-4E62-B1E8-4289F8D61A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99665-941C-43B6-B124-F76006249AC4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0366C-CF3A-4E31-B4B2-763527E73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962DE-D551-4B1C-94FE-E56ECC92C837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AB067-16C1-4A42-B43A-6DF3878DB8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A014A-52A8-46E4-B17D-64EE4728918C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DF89F-A219-4846-ABF5-1F1A4BC0D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BD430-4659-4BE8-84DA-7DE32063BB07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5E2AD-28FD-4793-ABD2-A695AC661C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DEDB4-F4CF-43C4-BC8E-B6EA5A21A4AD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F5900-60F5-4261-8D08-61595B7D91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0D36BF-D2A8-42DE-8943-C39F457D353E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FF7341-6DD0-4074-BA08-7F67E50978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327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2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rgbClr val="438086"/>
                </a:solidFill>
                <a:latin typeface="+mn-lt"/>
              </a:defRPr>
            </a:lvl1pPr>
          </a:lstStyle>
          <a:p>
            <a:pPr>
              <a:defRPr/>
            </a:pPr>
            <a:fld id="{FF4500F6-C551-4EB4-BA97-109FCDE43B7B}" type="datetimeFigureOut">
              <a:rPr lang="en-US"/>
              <a:pPr>
                <a:defRPr/>
              </a:pPr>
              <a:t>2/19/2010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rgbClr val="438086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A4BE653-F824-4A40-B020-A16ABC5379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2" r:id="rId2"/>
    <p:sldLayoutId id="2147483681" r:id="rId3"/>
    <p:sldLayoutId id="2147483680" r:id="rId4"/>
    <p:sldLayoutId id="2147483685" r:id="rId5"/>
    <p:sldLayoutId id="2147483686" r:id="rId6"/>
    <p:sldLayoutId id="2147483679" r:id="rId7"/>
    <p:sldLayoutId id="2147483678" r:id="rId8"/>
    <p:sldLayoutId id="2147483677" r:id="rId9"/>
    <p:sldLayoutId id="2147483676" r:id="rId10"/>
    <p:sldLayoutId id="2147483675" r:id="rId11"/>
    <p:sldLayoutId id="2147483683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8.wmf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/>
          <a:lstStyle/>
          <a:p>
            <a:r>
              <a:rPr lang="en-US" smtClean="0"/>
              <a:t>BP: Industrial Society</a:t>
            </a:r>
          </a:p>
        </p:txBody>
      </p:sp>
      <p:sp>
        <p:nvSpPr>
          <p:cNvPr id="25602" name="Subtitle 2"/>
          <p:cNvSpPr>
            <a:spLocks noGrp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</p:spPr>
        <p:txBody>
          <a:bodyPr/>
          <a:lstStyle/>
          <a:p>
            <a:pPr marL="63500"/>
            <a:r>
              <a:rPr lang="en-US" smtClean="0"/>
              <a:t>Question: What type of society existed before and after the dramatic transformations of industrialization?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2362200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2362200" y="0"/>
            <a:ext cx="441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Georgia" pitchFamily="18" charset="0"/>
              </a:rPr>
              <a:t>Industrial Society </a:t>
            </a: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810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AutoShape 5"/>
          <p:cNvSpPr>
            <a:spLocks noChangeArrowheads="1"/>
          </p:cNvSpPr>
          <p:nvPr/>
        </p:nvSpPr>
        <p:spPr bwMode="auto">
          <a:xfrm>
            <a:off x="2362200" y="7620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>
              <a:latin typeface="Georgia" pitchFamily="18" charset="0"/>
            </a:endParaRPr>
          </a:p>
        </p:txBody>
      </p:sp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438400"/>
            <a:ext cx="17049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-304800" y="2057400"/>
            <a:ext cx="2362200" cy="2209800"/>
          </a:xfrm>
          <a:custGeom>
            <a:avLst/>
            <a:gdLst>
              <a:gd name="T0" fmla="*/ 1181100 w 21600"/>
              <a:gd name="T1" fmla="*/ 0 h 21600"/>
              <a:gd name="T2" fmla="*/ 345909 w 21600"/>
              <a:gd name="T3" fmla="*/ 323592 h 21600"/>
              <a:gd name="T4" fmla="*/ 0 w 21600"/>
              <a:gd name="T5" fmla="*/ 1104900 h 21600"/>
              <a:gd name="T6" fmla="*/ 345909 w 21600"/>
              <a:gd name="T7" fmla="*/ 1886208 h 21600"/>
              <a:gd name="T8" fmla="*/ 1181100 w 21600"/>
              <a:gd name="T9" fmla="*/ 2209800 h 21600"/>
              <a:gd name="T10" fmla="*/ 2016291 w 21600"/>
              <a:gd name="T11" fmla="*/ 1886208 h 21600"/>
              <a:gd name="T12" fmla="*/ 2362200 w 21600"/>
              <a:gd name="T13" fmla="*/ 1104900 h 21600"/>
              <a:gd name="T14" fmla="*/ 2016291 w 21600"/>
              <a:gd name="T15" fmla="*/ 32359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6631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4038600"/>
            <a:ext cx="18684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Text Box 11"/>
          <p:cNvSpPr txBox="1">
            <a:spLocks noChangeArrowheads="1"/>
          </p:cNvSpPr>
          <p:nvPr/>
        </p:nvSpPr>
        <p:spPr bwMode="auto">
          <a:xfrm>
            <a:off x="2133600" y="38862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  <a:latin typeface="Georgia" pitchFamily="18" charset="0"/>
              </a:rPr>
              <a:t>$$$$$$</a:t>
            </a:r>
          </a:p>
        </p:txBody>
      </p:sp>
      <p:pic>
        <p:nvPicPr>
          <p:cNvPr id="26633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8800" y="43434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Text Box 13"/>
          <p:cNvSpPr txBox="1">
            <a:spLocks noChangeArrowheads="1"/>
          </p:cNvSpPr>
          <p:nvPr/>
        </p:nvSpPr>
        <p:spPr bwMode="auto">
          <a:xfrm>
            <a:off x="1676400" y="60960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Georgia" pitchFamily="18" charset="0"/>
              </a:rPr>
              <a:t>Captain of Industry</a:t>
            </a:r>
          </a:p>
        </p:txBody>
      </p:sp>
      <p:sp>
        <p:nvSpPr>
          <p:cNvPr id="26635" name="Text Box 14"/>
          <p:cNvSpPr txBox="1">
            <a:spLocks noChangeArrowheads="1"/>
          </p:cNvSpPr>
          <p:nvPr/>
        </p:nvSpPr>
        <p:spPr bwMode="auto">
          <a:xfrm>
            <a:off x="4495800" y="6248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Georgia" pitchFamily="18" charset="0"/>
              </a:rPr>
              <a:t>Accountant </a:t>
            </a:r>
          </a:p>
        </p:txBody>
      </p:sp>
      <p:sp>
        <p:nvSpPr>
          <p:cNvPr id="26636" name="Text Box 15"/>
          <p:cNvSpPr txBox="1">
            <a:spLocks noChangeArrowheads="1"/>
          </p:cNvSpPr>
          <p:nvPr/>
        </p:nvSpPr>
        <p:spPr bwMode="auto">
          <a:xfrm>
            <a:off x="4419600" y="3657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  <a:latin typeface="Georgia" pitchFamily="18" charset="0"/>
              </a:rPr>
              <a:t>$$$$</a:t>
            </a:r>
          </a:p>
        </p:txBody>
      </p:sp>
      <p:pic>
        <p:nvPicPr>
          <p:cNvPr id="26637" name="Picture 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24600" y="3962400"/>
            <a:ext cx="1824038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8" name="Text Box 17"/>
          <p:cNvSpPr txBox="1">
            <a:spLocks noChangeArrowheads="1"/>
          </p:cNvSpPr>
          <p:nvPr/>
        </p:nvSpPr>
        <p:spPr bwMode="auto">
          <a:xfrm>
            <a:off x="6172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Georgia" pitchFamily="18" charset="0"/>
              </a:rPr>
              <a:t>Laborer</a:t>
            </a:r>
          </a:p>
        </p:txBody>
      </p:sp>
      <p:sp>
        <p:nvSpPr>
          <p:cNvPr id="26639" name="Text Box 18"/>
          <p:cNvSpPr txBox="1">
            <a:spLocks noChangeArrowheads="1"/>
          </p:cNvSpPr>
          <p:nvPr/>
        </p:nvSpPr>
        <p:spPr bwMode="auto">
          <a:xfrm>
            <a:off x="6781800" y="35052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  <a:latin typeface="Georgia" pitchFamily="18" charset="0"/>
              </a:rPr>
              <a:t>$</a:t>
            </a:r>
          </a:p>
        </p:txBody>
      </p:sp>
      <p:sp>
        <p:nvSpPr>
          <p:cNvPr id="26640" name="Text Box 19"/>
          <p:cNvSpPr txBox="1">
            <a:spLocks noChangeArrowheads="1"/>
          </p:cNvSpPr>
          <p:nvPr/>
        </p:nvSpPr>
        <p:spPr bwMode="auto">
          <a:xfrm>
            <a:off x="6096000" y="2590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Georgia" pitchFamily="18" charset="0"/>
              </a:rPr>
              <a:t>Politics</a:t>
            </a:r>
          </a:p>
        </p:txBody>
      </p:sp>
      <p:sp>
        <p:nvSpPr>
          <p:cNvPr id="26641" name="AutoShape 20"/>
          <p:cNvSpPr>
            <a:spLocks noChangeArrowheads="1"/>
          </p:cNvSpPr>
          <p:nvPr/>
        </p:nvSpPr>
        <p:spPr bwMode="auto">
          <a:xfrm>
            <a:off x="7162800" y="2133600"/>
            <a:ext cx="762000" cy="1143000"/>
          </a:xfrm>
          <a:prstGeom prst="upArrow">
            <a:avLst>
              <a:gd name="adj1" fmla="val 50000"/>
              <a:gd name="adj2" fmla="val 375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>
              <a:latin typeface="Georgia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2971800" y="0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6600FF"/>
                </a:solidFill>
                <a:latin typeface="Georgia" pitchFamily="18" charset="0"/>
              </a:rPr>
              <a:t>Family</a:t>
            </a:r>
          </a:p>
        </p:txBody>
      </p:sp>
      <p:sp>
        <p:nvSpPr>
          <p:cNvPr id="27650" name="Line 3"/>
          <p:cNvSpPr>
            <a:spLocks noChangeShapeType="1"/>
          </p:cNvSpPr>
          <p:nvPr/>
        </p:nvSpPr>
        <p:spPr bwMode="auto">
          <a:xfrm>
            <a:off x="4724400" y="457200"/>
            <a:ext cx="0" cy="609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457200" y="304800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99CC"/>
                </a:solidFill>
                <a:latin typeface="Georgia" pitchFamily="18" charset="0"/>
              </a:rPr>
              <a:t>Before 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5791200" y="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99CC"/>
                </a:solidFill>
                <a:latin typeface="Georgia" pitchFamily="18" charset="0"/>
              </a:rPr>
              <a:t>After</a:t>
            </a:r>
          </a:p>
        </p:txBody>
      </p:sp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762000"/>
            <a:ext cx="33337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886200"/>
            <a:ext cx="33337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3581400"/>
            <a:ext cx="38671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81000"/>
            <a:ext cx="23812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1524000"/>
            <a:ext cx="2819400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/>
          </p:cNvSpPr>
          <p:nvPr>
            <p:ph type="title"/>
          </p:nvPr>
        </p:nvSpPr>
        <p:spPr>
          <a:xfrm>
            <a:off x="762000" y="990600"/>
            <a:ext cx="5410200" cy="381000"/>
          </a:xfrm>
        </p:spPr>
        <p:txBody>
          <a:bodyPr/>
          <a:lstStyle/>
          <a:p>
            <a:r>
              <a:rPr lang="es-MX" sz="3600" smtClean="0"/>
              <a:t>Men At Work And Play</a:t>
            </a:r>
          </a:p>
        </p:txBody>
      </p:sp>
      <p:pic>
        <p:nvPicPr>
          <p:cNvPr id="35848" name="Picture 8" descr="CC00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828800"/>
            <a:ext cx="1828800" cy="1828800"/>
          </a:xfrm>
          <a:prstGeom prst="rect">
            <a:avLst/>
          </a:prstGeom>
          <a:noFill/>
        </p:spPr>
      </p:pic>
      <p:pic>
        <p:nvPicPr>
          <p:cNvPr id="35850" name="Picture 10" descr="childr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209800"/>
            <a:ext cx="1143000" cy="1143000"/>
          </a:xfrm>
          <a:prstGeom prst="rect">
            <a:avLst/>
          </a:prstGeom>
          <a:noFill/>
        </p:spPr>
      </p:pic>
      <p:sp>
        <p:nvSpPr>
          <p:cNvPr id="35852" name="AutoShape 5"/>
          <p:cNvSpPr>
            <a:spLocks noChangeArrowheads="1"/>
          </p:cNvSpPr>
          <p:nvPr/>
        </p:nvSpPr>
        <p:spPr bwMode="auto">
          <a:xfrm rot="8370565">
            <a:off x="1295400" y="35814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s-MX">
              <a:latin typeface="Georgia" pitchFamily="18" charset="0"/>
            </a:endParaRPr>
          </a:p>
        </p:txBody>
      </p:sp>
      <p:pic>
        <p:nvPicPr>
          <p:cNvPr id="35854" name="Picture 14" descr="money_sig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0"/>
            <a:ext cx="479425" cy="685800"/>
          </a:xfrm>
          <a:prstGeom prst="rect">
            <a:avLst/>
          </a:prstGeom>
          <a:noFill/>
        </p:spPr>
      </p:pic>
      <p:pic>
        <p:nvPicPr>
          <p:cNvPr id="35855" name="Picture 15" descr="money_sig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3886200"/>
            <a:ext cx="479425" cy="685800"/>
          </a:xfrm>
          <a:prstGeom prst="rect">
            <a:avLst/>
          </a:prstGeom>
          <a:noFill/>
        </p:spPr>
      </p:pic>
      <p:pic>
        <p:nvPicPr>
          <p:cNvPr id="35856" name="Picture 16" descr="money_sig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4343400"/>
            <a:ext cx="479425" cy="685800"/>
          </a:xfrm>
          <a:prstGeom prst="rect">
            <a:avLst/>
          </a:prstGeom>
          <a:noFill/>
        </p:spPr>
      </p:pic>
      <p:pic>
        <p:nvPicPr>
          <p:cNvPr id="35857" name="Picture 17" descr="money_sig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4495800"/>
            <a:ext cx="479425" cy="685800"/>
          </a:xfrm>
          <a:prstGeom prst="rect">
            <a:avLst/>
          </a:prstGeom>
          <a:noFill/>
        </p:spPr>
      </p:pic>
      <p:pic>
        <p:nvPicPr>
          <p:cNvPr id="35858" name="Picture 18" descr="money_sig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4038600"/>
            <a:ext cx="479425" cy="685800"/>
          </a:xfrm>
          <a:prstGeom prst="rect">
            <a:avLst/>
          </a:prstGeom>
          <a:noFill/>
        </p:spPr>
      </p:pic>
      <p:sp>
        <p:nvSpPr>
          <p:cNvPr id="35859" name="AutoShape 5"/>
          <p:cNvSpPr>
            <a:spLocks noChangeArrowheads="1"/>
          </p:cNvSpPr>
          <p:nvPr/>
        </p:nvSpPr>
        <p:spPr bwMode="auto">
          <a:xfrm rot="5153626">
            <a:off x="2400300" y="36195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es-MX">
              <a:latin typeface="Georgia" pitchFamily="18" charset="0"/>
            </a:endParaRPr>
          </a:p>
        </p:txBody>
      </p:sp>
      <p:pic>
        <p:nvPicPr>
          <p:cNvPr id="35862" name="Picture 22" descr="money_sig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733800"/>
            <a:ext cx="373063" cy="533400"/>
          </a:xfrm>
          <a:prstGeom prst="rect">
            <a:avLst/>
          </a:prstGeom>
          <a:noFill/>
        </p:spPr>
      </p:pic>
      <p:pic>
        <p:nvPicPr>
          <p:cNvPr id="35863" name="Picture 23" descr="money_sig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4114800"/>
            <a:ext cx="373063" cy="533400"/>
          </a:xfrm>
          <a:prstGeom prst="rect">
            <a:avLst/>
          </a:prstGeom>
          <a:noFill/>
        </p:spPr>
      </p:pic>
      <p:sp>
        <p:nvSpPr>
          <p:cNvPr id="35864" name="AutoShape 5"/>
          <p:cNvSpPr>
            <a:spLocks noChangeArrowheads="1"/>
          </p:cNvSpPr>
          <p:nvPr/>
        </p:nvSpPr>
        <p:spPr bwMode="auto">
          <a:xfrm rot="3818685">
            <a:off x="4000500" y="35433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es-MX">
              <a:latin typeface="Georgia" pitchFamily="18" charset="0"/>
            </a:endParaRPr>
          </a:p>
        </p:txBody>
      </p:sp>
      <p:pic>
        <p:nvPicPr>
          <p:cNvPr id="35866" name="Picture 26" descr="money_sig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3886200"/>
            <a:ext cx="373063" cy="533400"/>
          </a:xfrm>
          <a:prstGeom prst="rect">
            <a:avLst/>
          </a:prstGeom>
          <a:noFill/>
        </p:spPr>
      </p:pic>
      <p:pic>
        <p:nvPicPr>
          <p:cNvPr id="35868" name="Picture 28" descr="middle-manager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8400" y="1828800"/>
            <a:ext cx="1550988" cy="1933575"/>
          </a:xfrm>
          <a:prstGeom prst="rect">
            <a:avLst/>
          </a:prstGeom>
          <a:noFill/>
        </p:spPr>
      </p:pic>
      <p:pic>
        <p:nvPicPr>
          <p:cNvPr id="35870" name="Picture 30" descr="worke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29200" y="2057400"/>
            <a:ext cx="1120775" cy="1524000"/>
          </a:xfrm>
          <a:prstGeom prst="rect">
            <a:avLst/>
          </a:prstGeom>
          <a:noFill/>
        </p:spPr>
      </p:pic>
      <p:pic>
        <p:nvPicPr>
          <p:cNvPr id="35872" name="Picture 32" descr="basketbal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67600" y="4876800"/>
            <a:ext cx="914400" cy="914400"/>
          </a:xfrm>
          <a:prstGeom prst="rect">
            <a:avLst/>
          </a:prstGeom>
          <a:noFill/>
        </p:spPr>
      </p:pic>
      <p:pic>
        <p:nvPicPr>
          <p:cNvPr id="35874" name="Picture 34" descr="600px-Soccer_ball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05600" y="5562600"/>
            <a:ext cx="762000" cy="762000"/>
          </a:xfrm>
          <a:prstGeom prst="rect">
            <a:avLst/>
          </a:prstGeom>
          <a:noFill/>
        </p:spPr>
      </p:pic>
      <p:sp>
        <p:nvSpPr>
          <p:cNvPr id="35875" name="Rectangle 35"/>
          <p:cNvSpPr>
            <a:spLocks/>
          </p:cNvSpPr>
          <p:nvPr/>
        </p:nvSpPr>
        <p:spPr bwMode="auto">
          <a:xfrm>
            <a:off x="4191000" y="44958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MX" sz="2800">
                <a:solidFill>
                  <a:schemeClr val="tx2"/>
                </a:solidFill>
                <a:latin typeface="Rockwell Extra Bold" pitchFamily="18" charset="0"/>
              </a:rPr>
              <a:t>Holy Monday</a:t>
            </a:r>
          </a:p>
        </p:txBody>
      </p:sp>
      <p:pic>
        <p:nvPicPr>
          <p:cNvPr id="35877" name="Picture 37" descr="hocus%20cards_edited-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76800" y="5029200"/>
            <a:ext cx="1143000" cy="113188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endParaRPr lang="es-MX" smtClean="0"/>
          </a:p>
        </p:txBody>
      </p:sp>
      <p:pic>
        <p:nvPicPr>
          <p:cNvPr id="2867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5694363" cy="2895600"/>
          </a:xfrm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0213" y="2667000"/>
            <a:ext cx="490378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83188"/>
            <a:ext cx="5486400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Box 8"/>
          <p:cNvSpPr txBox="1">
            <a:spLocks noChangeArrowheads="1"/>
          </p:cNvSpPr>
          <p:nvPr/>
        </p:nvSpPr>
        <p:spPr bwMode="auto">
          <a:xfrm>
            <a:off x="5867400" y="457200"/>
            <a:ext cx="3429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rgbClr val="000000"/>
                </a:solidFill>
                <a:latin typeface="Georgia" pitchFamily="18" charset="0"/>
              </a:rPr>
              <a:t> Industrial work took children away from their families and homes</a:t>
            </a:r>
          </a:p>
        </p:txBody>
      </p:sp>
      <p:sp>
        <p:nvSpPr>
          <p:cNvPr id="28678" name="TextBox 9"/>
          <p:cNvSpPr txBox="1">
            <a:spLocks noChangeArrowheads="1"/>
          </p:cNvSpPr>
          <p:nvPr/>
        </p:nvSpPr>
        <p:spPr bwMode="auto">
          <a:xfrm>
            <a:off x="5867400" y="1371600"/>
            <a:ext cx="3048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rgbClr val="000000"/>
                </a:solidFill>
                <a:latin typeface="Georgia" pitchFamily="18" charset="0"/>
              </a:rPr>
              <a:t> They were kept away for hours with few breaks</a:t>
            </a:r>
          </a:p>
        </p:txBody>
      </p:sp>
      <p:sp>
        <p:nvSpPr>
          <p:cNvPr id="28679" name="TextBox 10"/>
          <p:cNvSpPr txBox="1">
            <a:spLocks noChangeArrowheads="1"/>
          </p:cNvSpPr>
          <p:nvPr/>
        </p:nvSpPr>
        <p:spPr bwMode="auto">
          <a:xfrm>
            <a:off x="228600" y="2971800"/>
            <a:ext cx="37338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rgbClr val="000000"/>
                </a:solidFill>
                <a:latin typeface="Georgia" pitchFamily="18" charset="0"/>
              </a:rPr>
              <a:t> Abuse in British textile mills</a:t>
            </a:r>
          </a:p>
          <a:p>
            <a:endParaRPr lang="en-US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charset="0"/>
              <a:buChar char="•"/>
            </a:pPr>
            <a:r>
              <a:rPr lang="en-US">
                <a:solidFill>
                  <a:srgbClr val="000000"/>
                </a:solidFill>
                <a:latin typeface="Georgia" pitchFamily="18" charset="0"/>
              </a:rPr>
              <a:t> Children were beat to stay awake during long working hours</a:t>
            </a:r>
          </a:p>
          <a:p>
            <a:pPr>
              <a:buFont typeface="Arial" charset="0"/>
              <a:buChar char="•"/>
            </a:pPr>
            <a:endParaRPr lang="en-US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Arial" charset="0"/>
              <a:buChar char="•"/>
            </a:pPr>
            <a:r>
              <a:rPr lang="en-US">
                <a:solidFill>
                  <a:srgbClr val="000000"/>
                </a:solidFill>
                <a:latin typeface="Georgia" pitchFamily="18" charset="0"/>
              </a:rPr>
              <a:t> Parents did nothing because the wages were crucial </a:t>
            </a:r>
          </a:p>
        </p:txBody>
      </p:sp>
      <p:sp>
        <p:nvSpPr>
          <p:cNvPr id="28680" name="TextBox 11"/>
          <p:cNvSpPr txBox="1">
            <a:spLocks noChangeArrowheads="1"/>
          </p:cNvSpPr>
          <p:nvPr/>
        </p:nvSpPr>
        <p:spPr bwMode="auto">
          <a:xfrm>
            <a:off x="5562600" y="5715000"/>
            <a:ext cx="3352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rgbClr val="000000"/>
                </a:solidFill>
                <a:latin typeface="Georgia" pitchFamily="18" charset="0"/>
              </a:rPr>
              <a:t> British Parliament passed child labor laws 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endParaRPr lang="es-MX" smtClean="0"/>
          </a:p>
        </p:txBody>
      </p:sp>
      <p:sp>
        <p:nvSpPr>
          <p:cNvPr id="29698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smtClean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066800"/>
            <a:ext cx="499110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5257800" y="1219200"/>
            <a:ext cx="3124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latin typeface="Georgia" pitchFamily="18" charset="0"/>
              </a:rPr>
              <a:t> Since there was no labor force, childhood education was mostly enforced as a requirement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0699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Batik Regular" pitchFamily="2" charset="0"/>
              </a:rPr>
              <a:t>Women at Home and Work</a:t>
            </a:r>
          </a:p>
        </p:txBody>
      </p:sp>
      <p:pic>
        <p:nvPicPr>
          <p:cNvPr id="30722" name="Picture 5" descr="j02341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0"/>
            <a:ext cx="193516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19" descr="MPj0442320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1371600"/>
            <a:ext cx="1778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20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2209800"/>
            <a:ext cx="2311400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23" descr="j028536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8800" y="1371600"/>
            <a:ext cx="1474788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Thank You ! –Beasts from the East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Kela Reece</a:t>
            </a:r>
          </a:p>
          <a:p>
            <a:r>
              <a:rPr lang="en-US" smtClean="0"/>
              <a:t>Sebastian Gabay</a:t>
            </a:r>
          </a:p>
          <a:p>
            <a:r>
              <a:rPr lang="en-US" smtClean="0"/>
              <a:t>Erika Pangilinan</a:t>
            </a:r>
          </a:p>
          <a:p>
            <a:r>
              <a:rPr lang="en-US" smtClean="0"/>
              <a:t>Edward Esguerra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116</Words>
  <Application>Microsoft Office PowerPoint</Application>
  <PresentationFormat>On-screen Show (4:3)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Calibri</vt:lpstr>
      <vt:lpstr>Arial</vt:lpstr>
      <vt:lpstr>Trebuchet MS</vt:lpstr>
      <vt:lpstr>Georgia</vt:lpstr>
      <vt:lpstr>Wingdings 2</vt:lpstr>
      <vt:lpstr>Rockwell Extra Bold</vt:lpstr>
      <vt:lpstr>Batik Regular</vt:lpstr>
      <vt:lpstr>Office Theme</vt:lpstr>
      <vt:lpstr>Urban</vt:lpstr>
      <vt:lpstr>Urban</vt:lpstr>
      <vt:lpstr>Urban</vt:lpstr>
      <vt:lpstr>Urban</vt:lpstr>
      <vt:lpstr>BP: Industrial Society</vt:lpstr>
      <vt:lpstr>Slide 2</vt:lpstr>
      <vt:lpstr>Slide 3</vt:lpstr>
      <vt:lpstr>Men At Work And Play</vt:lpstr>
      <vt:lpstr>Slide 5</vt:lpstr>
      <vt:lpstr>Slide 6</vt:lpstr>
      <vt:lpstr>Women at Home and Work</vt:lpstr>
      <vt:lpstr>Thank You ! –Beasts from the East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BP: Industrial Society</dc:title>
  <dc:creator>Drea</dc:creator>
  <cp:lastModifiedBy>USER</cp:lastModifiedBy>
  <cp:revision>2</cp:revision>
  <dcterms:created xsi:type="dcterms:W3CDTF">2010-02-19T14:50:44Z</dcterms:created>
  <dcterms:modified xsi:type="dcterms:W3CDTF">2010-02-19T20:22:10Z</dcterms:modified>
</cp:coreProperties>
</file>